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1"/>
  </p:notesMasterIdLst>
  <p:sldIdLst>
    <p:sldId id="604" r:id="rId6"/>
    <p:sldId id="678" r:id="rId7"/>
    <p:sldId id="752" r:id="rId8"/>
    <p:sldId id="617" r:id="rId9"/>
    <p:sldId id="313" r:id="rId10"/>
    <p:sldId id="740" r:id="rId11"/>
    <p:sldId id="759" r:id="rId12"/>
    <p:sldId id="760" r:id="rId13"/>
    <p:sldId id="761" r:id="rId14"/>
    <p:sldId id="762" r:id="rId15"/>
    <p:sldId id="763" r:id="rId16"/>
    <p:sldId id="742" r:id="rId17"/>
    <p:sldId id="746" r:id="rId18"/>
    <p:sldId id="598" r:id="rId19"/>
    <p:sldId id="599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95E"/>
    <a:srgbClr val="EF9959"/>
    <a:srgbClr val="0D2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83"/>
  </p:normalViewPr>
  <p:slideViewPr>
    <p:cSldViewPr snapToGrid="0" snapToObjects="1">
      <p:cViewPr varScale="1">
        <p:scale>
          <a:sx n="53" d="100"/>
          <a:sy n="53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34D-673E-452E-9A5C-2B8D1760BFE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003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9865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0800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B870F-9961-4A26-8C84-B87894DCE80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954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1993" y="13081000"/>
            <a:ext cx="487314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AC34854-702C-4A26-86D4-BEDD223D0FAD}" type="datetimeFigureOut">
              <a:rPr lang="pt-BR" smtClean="0"/>
              <a:pPr/>
              <a:t>13/03/2019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941993" y="13081000"/>
            <a:ext cx="487314" cy="471924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41150CA-BAAD-48D4-808F-3EFFF758617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7425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AC34854-702C-4A26-86D4-BEDD223D0FAD}" type="datetimeFigureOut">
              <a:rPr lang="pt-BR" smtClean="0"/>
              <a:pPr/>
              <a:t>13/03/2019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941993" y="13081000"/>
            <a:ext cx="487314" cy="471924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41150CA-BAAD-48D4-808F-3EFFF758617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8718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4854-702C-4A26-86D4-BEDD223D0FAD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50CA-BAAD-48D4-808F-3EFFF75861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72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1993" y="13081000"/>
            <a:ext cx="487314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1993" y="13081000"/>
            <a:ext cx="487314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1993" y="13081000"/>
            <a:ext cx="487314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117600" indent="-558800">
              <a:spcBef>
                <a:spcPts val="4500"/>
              </a:spcBef>
              <a:defRPr sz="3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676400" indent="-558800">
              <a:spcBef>
                <a:spcPts val="4500"/>
              </a:spcBef>
              <a:defRPr sz="3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235200" indent="-558800">
              <a:spcBef>
                <a:spcPts val="4500"/>
              </a:spcBef>
              <a:defRPr sz="3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94000" indent="-558800">
              <a:spcBef>
                <a:spcPts val="4500"/>
              </a:spcBef>
              <a:defRPr sz="3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1993" y="13081000"/>
            <a:ext cx="487314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4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4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4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4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1993" y="13081000"/>
            <a:ext cx="487314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1993" y="13081000"/>
            <a:ext cx="487314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9503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69072"/>
            <a:ext cx="19621500" cy="84125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1993" y="13081000"/>
            <a:ext cx="487314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dirty="0"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1993" y="13081000"/>
            <a:ext cx="487314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1993" y="13081000"/>
            <a:ext cx="487314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 Light"/>
              </a:defRPr>
            </a:lvl1pPr>
          </a:lstStyle>
          <a:p>
            <a:fld id="{86CB4B4D-7CA3-9044-876B-883B54F8677D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3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36.png"/><Relationship Id="rId4" Type="http://schemas.openxmlformats.org/officeDocument/2006/relationships/image" Target="../media/image13.sv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1.png"/><Relationship Id="rId3" Type="http://schemas.openxmlformats.org/officeDocument/2006/relationships/image" Target="../media/image37.jpeg"/><Relationship Id="rId7" Type="http://schemas.openxmlformats.org/officeDocument/2006/relationships/image" Target="../media/image11.svg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Ar0D4LCDcGY" TargetMode="External"/><Relationship Id="rId6" Type="http://schemas.openxmlformats.org/officeDocument/2006/relationships/image" Target="../media/image10.png"/><Relationship Id="rId11" Type="http://schemas.openxmlformats.org/officeDocument/2006/relationships/image" Target="../media/image39.png"/><Relationship Id="rId5" Type="http://schemas.openxmlformats.org/officeDocument/2006/relationships/image" Target="../media/image13.svg"/><Relationship Id="rId10" Type="http://schemas.openxmlformats.org/officeDocument/2006/relationships/image" Target="../media/image38.jpeg"/><Relationship Id="rId4" Type="http://schemas.openxmlformats.org/officeDocument/2006/relationships/image" Target="../media/image12.png"/><Relationship Id="rId9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gif"/><Relationship Id="rId3" Type="http://schemas.openxmlformats.org/officeDocument/2006/relationships/image" Target="../media/image42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6.sv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34.png"/><Relationship Id="rId4" Type="http://schemas.openxmlformats.org/officeDocument/2006/relationships/image" Target="../media/image13.sv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7219A871-BD27-452D-AF32-385F8488E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3C6FC26-3C0E-478E-8A01-D6DC17E74E61}"/>
              </a:ext>
            </a:extLst>
          </p:cNvPr>
          <p:cNvSpPr txBox="1"/>
          <p:nvPr/>
        </p:nvSpPr>
        <p:spPr>
          <a:xfrm>
            <a:off x="1166094" y="1465920"/>
            <a:ext cx="185849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5600" dirty="0">
                <a:solidFill>
                  <a:schemeClr val="bg1"/>
                </a:solidFill>
                <a:latin typeface="Raleway Black" panose="020B0503030101060003" pitchFamily="34" charset="77"/>
                <a:ea typeface="Open Sans italic" panose="020B0606030504020204" pitchFamily="34" charset="0"/>
                <a:cs typeface="Open Sans italic" panose="020B0606030504020204" pitchFamily="34" charset="0"/>
              </a:rPr>
              <a:t>Resolvendo Problemas Reais com</a:t>
            </a:r>
          </a:p>
          <a:p>
            <a:pPr algn="l"/>
            <a:r>
              <a:rPr lang="pt-BR" sz="5600" dirty="0">
                <a:solidFill>
                  <a:schemeClr val="bg1"/>
                </a:solidFill>
                <a:latin typeface="Raleway Black" panose="020B0503030101060003" pitchFamily="34" charset="77"/>
                <a:ea typeface="Open Sans italic" panose="020B0606030504020204" pitchFamily="34" charset="0"/>
                <a:cs typeface="Open Sans italic" panose="020B0606030504020204" pitchFamily="34" charset="0"/>
              </a:rPr>
              <a:t>Progressive Web Apps - PWA</a:t>
            </a:r>
          </a:p>
          <a:p>
            <a:pPr algn="l"/>
            <a:r>
              <a:rPr lang="pt-BR" sz="56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___________________________________________</a:t>
            </a:r>
            <a:endParaRPr lang="en-US" sz="5600" dirty="0">
              <a:solidFill>
                <a:schemeClr val="bg1"/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6BC39F3-2433-4733-A424-1ACE20142CD0}"/>
              </a:ext>
            </a:extLst>
          </p:cNvPr>
          <p:cNvSpPr txBox="1"/>
          <p:nvPr/>
        </p:nvSpPr>
        <p:spPr>
          <a:xfrm>
            <a:off x="1166095" y="4003995"/>
            <a:ext cx="707998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3000" dirty="0">
                <a:solidFill>
                  <a:schemeClr val="bg1"/>
                </a:solidFill>
                <a:latin typeface="Raleway Black" panose="020B0A03030101060003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2019</a:t>
            </a:r>
            <a:endParaRPr lang="en-US" sz="13000" dirty="0">
              <a:solidFill>
                <a:schemeClr val="bg1"/>
              </a:solidFill>
              <a:latin typeface="Raleway Black" panose="020B0A03030101060003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pic>
        <p:nvPicPr>
          <p:cNvPr id="5" name="Graphic 8">
            <a:extLst>
              <a:ext uri="{FF2B5EF4-FFF2-40B4-BE49-F238E27FC236}">
                <a16:creationId xmlns:a16="http://schemas.microsoft.com/office/drawing/2014/main" id="{4126A8BE-1485-4120-91B1-6B2ED35FC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89168" y="3863421"/>
            <a:ext cx="4154984" cy="415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0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E1A6C103-1823-4169-AAEA-B12254F510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388" r="52"/>
          <a:stretch/>
        </p:blipFill>
        <p:spPr>
          <a:xfrm>
            <a:off x="16002000" y="0"/>
            <a:ext cx="8382000" cy="13787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15752B2-AECC-4213-B206-57F24DF2E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65469" y="11333938"/>
            <a:ext cx="6906380" cy="1965380"/>
          </a:xfrm>
          <a:prstGeom prst="rect">
            <a:avLst/>
          </a:prstGeom>
        </p:spPr>
      </p:pic>
      <p:pic>
        <p:nvPicPr>
          <p:cNvPr id="8" name="Gráfico 5">
            <a:extLst>
              <a:ext uri="{FF2B5EF4-FFF2-40B4-BE49-F238E27FC236}">
                <a16:creationId xmlns:a16="http://schemas.microsoft.com/office/drawing/2014/main" id="{1268C328-E3F6-B34C-B931-151F095E57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849707" y="12494718"/>
            <a:ext cx="5651158" cy="804600"/>
          </a:xfrm>
          <a:prstGeom prst="rect">
            <a:avLst/>
          </a:prstGeom>
        </p:spPr>
      </p:pic>
      <p:sp>
        <p:nvSpPr>
          <p:cNvPr id="10" name="CaixaDeTexto 8">
            <a:extLst>
              <a:ext uri="{FF2B5EF4-FFF2-40B4-BE49-F238E27FC236}">
                <a16:creationId xmlns:a16="http://schemas.microsoft.com/office/drawing/2014/main" id="{8183141F-7113-CA49-8ED0-C12B28BB0A5B}"/>
              </a:ext>
            </a:extLst>
          </p:cNvPr>
          <p:cNvSpPr txBox="1"/>
          <p:nvPr/>
        </p:nvSpPr>
        <p:spPr>
          <a:xfrm>
            <a:off x="1857562" y="818982"/>
            <a:ext cx="139386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5600" dirty="0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Será que não é só mais uma Moda passageira?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69B72CD-ADDB-42DE-BEE9-8384CA46D0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426462" y="630782"/>
            <a:ext cx="2517196" cy="82793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095F487-ABA5-4F61-9D23-41C6964A79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9700" y="2816877"/>
            <a:ext cx="12973050" cy="309499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732D50-884A-4785-BF2F-CD85D6CE65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0737" y="6646865"/>
            <a:ext cx="11384481" cy="66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5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CF887B0-AF45-4D6B-89A2-9DE0ADFEBF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1" r="-110495"/>
          <a:stretch/>
        </p:blipFill>
        <p:spPr>
          <a:xfrm>
            <a:off x="16196233" y="-125270"/>
            <a:ext cx="18502841" cy="1387713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15752B2-AECC-4213-B206-57F24DF2E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65469" y="11333938"/>
            <a:ext cx="6906380" cy="1965380"/>
          </a:xfrm>
          <a:prstGeom prst="rect">
            <a:avLst/>
          </a:prstGeom>
        </p:spPr>
      </p:pic>
      <p:pic>
        <p:nvPicPr>
          <p:cNvPr id="8" name="Gráfico 5">
            <a:extLst>
              <a:ext uri="{FF2B5EF4-FFF2-40B4-BE49-F238E27FC236}">
                <a16:creationId xmlns:a16="http://schemas.microsoft.com/office/drawing/2014/main" id="{1268C328-E3F6-B34C-B931-151F095E570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3849707" y="12494718"/>
            <a:ext cx="5651158" cy="804600"/>
          </a:xfrm>
          <a:prstGeom prst="rect">
            <a:avLst/>
          </a:prstGeom>
        </p:spPr>
      </p:pic>
      <p:sp>
        <p:nvSpPr>
          <p:cNvPr id="10" name="CaixaDeTexto 8">
            <a:extLst>
              <a:ext uri="{FF2B5EF4-FFF2-40B4-BE49-F238E27FC236}">
                <a16:creationId xmlns:a16="http://schemas.microsoft.com/office/drawing/2014/main" id="{8183141F-7113-CA49-8ED0-C12B28BB0A5B}"/>
              </a:ext>
            </a:extLst>
          </p:cNvPr>
          <p:cNvSpPr txBox="1"/>
          <p:nvPr/>
        </p:nvSpPr>
        <p:spPr>
          <a:xfrm>
            <a:off x="1857562" y="818982"/>
            <a:ext cx="13938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5600" dirty="0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Alguns desafios com PWA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69B72CD-ADDB-42DE-BEE9-8384CA46D0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426462" y="630782"/>
            <a:ext cx="2517196" cy="827936"/>
          </a:xfrm>
          <a:prstGeom prst="rect">
            <a:avLst/>
          </a:prstGeom>
        </p:spPr>
      </p:pic>
      <p:pic>
        <p:nvPicPr>
          <p:cNvPr id="2" name="Mídia Online 1" title="Debenhams PWA: Before vs After">
            <a:hlinkClick r:id="" action="ppaction://media"/>
            <a:extLst>
              <a:ext uri="{FF2B5EF4-FFF2-40B4-BE49-F238E27FC236}">
                <a16:creationId xmlns:a16="http://schemas.microsoft.com/office/drawing/2014/main" id="{F36F586F-143C-4658-AA25-39FDC24EF7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2522042" y="6548521"/>
            <a:ext cx="10067636" cy="5663045"/>
          </a:xfrm>
          <a:prstGeom prst="rect">
            <a:avLst/>
          </a:prstGeom>
        </p:spPr>
      </p:pic>
      <p:pic>
        <p:nvPicPr>
          <p:cNvPr id="1028" name="Picture 4" descr="Bluetooth icon">
            <a:extLst>
              <a:ext uri="{FF2B5EF4-FFF2-40B4-BE49-F238E27FC236}">
                <a16:creationId xmlns:a16="http://schemas.microsoft.com/office/drawing/2014/main" id="{A48FED93-56FF-47B0-8154-FF9920448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22" y="2764969"/>
            <a:ext cx="1959543" cy="195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bile Nfc N icon">
            <a:extLst>
              <a:ext uri="{FF2B5EF4-FFF2-40B4-BE49-F238E27FC236}">
                <a16:creationId xmlns:a16="http://schemas.microsoft.com/office/drawing/2014/main" id="{A07603D0-D5A0-4EE2-B6D5-3A230D5E2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194" y="2870364"/>
            <a:ext cx="1825692" cy="182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8014E6E-F9FE-4210-9C89-35425419A3B1}"/>
              </a:ext>
            </a:extLst>
          </p:cNvPr>
          <p:cNvSpPr/>
          <p:nvPr/>
        </p:nvSpPr>
        <p:spPr>
          <a:xfrm>
            <a:off x="4889292" y="4957616"/>
            <a:ext cx="539122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Near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Field Communication (NFC)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B0180E8-72D8-455B-AE2E-00E9ED6B6568}"/>
              </a:ext>
            </a:extLst>
          </p:cNvPr>
          <p:cNvSpPr/>
          <p:nvPr/>
        </p:nvSpPr>
        <p:spPr>
          <a:xfrm>
            <a:off x="12160681" y="4957616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Bluetooth</a:t>
            </a:r>
          </a:p>
        </p:txBody>
      </p:sp>
      <p:pic>
        <p:nvPicPr>
          <p:cNvPr id="1032" name="Picture 8" descr="Contacts icon">
            <a:extLst>
              <a:ext uri="{FF2B5EF4-FFF2-40B4-BE49-F238E27FC236}">
                <a16:creationId xmlns:a16="http://schemas.microsoft.com/office/drawing/2014/main" id="{280466C5-3BC6-49B8-A6C3-D12A93B6E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46" y="2790633"/>
            <a:ext cx="1959543" cy="195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DB19B9A7-649A-4D5D-9077-A60FF39725FA}"/>
              </a:ext>
            </a:extLst>
          </p:cNvPr>
          <p:cNvSpPr/>
          <p:nvPr/>
        </p:nvSpPr>
        <p:spPr>
          <a:xfrm>
            <a:off x="1531102" y="4954456"/>
            <a:ext cx="1617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Contatos</a:t>
            </a:r>
          </a:p>
        </p:txBody>
      </p:sp>
    </p:spTree>
    <p:extLst>
      <p:ext uri="{BB962C8B-B14F-4D97-AF65-F5344CB8AC3E}">
        <p14:creationId xmlns:p14="http://schemas.microsoft.com/office/powerpoint/2010/main" val="18788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40E534FF-82EA-45AE-8843-59D94ECDD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6233" y="-35858"/>
            <a:ext cx="18383624" cy="13787718"/>
          </a:xfrm>
          <a:prstGeom prst="rect">
            <a:avLst/>
          </a:prstGeom>
        </p:spPr>
      </p:pic>
      <p:pic>
        <p:nvPicPr>
          <p:cNvPr id="10" name="Gráfico 5">
            <a:extLst>
              <a:ext uri="{FF2B5EF4-FFF2-40B4-BE49-F238E27FC236}">
                <a16:creationId xmlns:a16="http://schemas.microsoft.com/office/drawing/2014/main" id="{A8470904-2CFC-4341-9832-B43A2E3743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776555" y="12138838"/>
            <a:ext cx="5651158" cy="8046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683C1F7-CC34-4080-BE11-0FADA5DB4931}"/>
              </a:ext>
            </a:extLst>
          </p:cNvPr>
          <p:cNvSpPr/>
          <p:nvPr/>
        </p:nvSpPr>
        <p:spPr>
          <a:xfrm>
            <a:off x="2828924" y="461596"/>
            <a:ext cx="12809483" cy="742178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CaixaDeTexto 8">
            <a:extLst>
              <a:ext uri="{FF2B5EF4-FFF2-40B4-BE49-F238E27FC236}">
                <a16:creationId xmlns:a16="http://schemas.microsoft.com/office/drawing/2014/main" id="{D4CFDC7F-F9FB-5E40-9EC6-21D55F2083A7}"/>
              </a:ext>
            </a:extLst>
          </p:cNvPr>
          <p:cNvSpPr txBox="1"/>
          <p:nvPr/>
        </p:nvSpPr>
        <p:spPr>
          <a:xfrm>
            <a:off x="2307889" y="726720"/>
            <a:ext cx="12490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5600" dirty="0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Publicando sua Primeira PWA</a:t>
            </a:r>
          </a:p>
        </p:txBody>
      </p:sp>
      <p:pic>
        <p:nvPicPr>
          <p:cNvPr id="8" name="Gráfico 13">
            <a:extLst>
              <a:ext uri="{FF2B5EF4-FFF2-40B4-BE49-F238E27FC236}">
                <a16:creationId xmlns:a16="http://schemas.microsoft.com/office/drawing/2014/main" id="{132974BB-CF5D-5345-A35E-5B740FCBA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51480" y="11156148"/>
            <a:ext cx="6906380" cy="1965380"/>
          </a:xfrm>
          <a:prstGeom prst="rect">
            <a:avLst/>
          </a:prstGeom>
        </p:spPr>
      </p:pic>
      <p:pic>
        <p:nvPicPr>
          <p:cNvPr id="6" name="Imagem 5" descr="Uma imagem contendo interior, sentado, laptop, mesa&#10;&#10;Descrição gerada com muito alta confiança">
            <a:extLst>
              <a:ext uri="{FF2B5EF4-FFF2-40B4-BE49-F238E27FC236}">
                <a16:creationId xmlns:a16="http://schemas.microsoft.com/office/drawing/2014/main" id="{D9826CF3-E406-4C39-8D3C-D4B3867456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94" y="3279648"/>
            <a:ext cx="6012180" cy="601218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ECA592A3-5B23-4E43-AC65-2DB338C1ED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426462" y="630782"/>
            <a:ext cx="2517196" cy="8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18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E01F2DDF-C115-496E-8732-4297A427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273" y="2289985"/>
            <a:ext cx="18173700" cy="10239375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8">
            <a:extLst>
              <a:ext uri="{FF2B5EF4-FFF2-40B4-BE49-F238E27FC236}">
                <a16:creationId xmlns:a16="http://schemas.microsoft.com/office/drawing/2014/main" id="{60F7F310-A114-9F45-A42D-314417F4C9FD}"/>
              </a:ext>
            </a:extLst>
          </p:cNvPr>
          <p:cNvSpPr txBox="1"/>
          <p:nvPr/>
        </p:nvSpPr>
        <p:spPr>
          <a:xfrm>
            <a:off x="1857561" y="818982"/>
            <a:ext cx="149781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5600" dirty="0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Solução Técnica – Front-</a:t>
            </a:r>
            <a:r>
              <a:rPr lang="pt-BR" sz="5600" dirty="0" err="1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end</a:t>
            </a:r>
            <a:r>
              <a:rPr lang="pt-BR" sz="5600" dirty="0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 &amp; </a:t>
            </a:r>
            <a:r>
              <a:rPr lang="pt-BR" sz="5600" dirty="0" err="1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Back-end</a:t>
            </a:r>
            <a:endParaRPr lang="pt-BR" sz="5600" dirty="0">
              <a:solidFill>
                <a:srgbClr val="002C4F"/>
              </a:solidFill>
              <a:latin typeface="Raleway Black" panose="020B0A03030101060003" pitchFamily="34" charset="0"/>
              <a:ea typeface="Open Sans Extrabold italic" panose="020B0906030804020204" pitchFamily="34" charset="0"/>
              <a:cs typeface="Open Sans Extrabold italic" panose="020B0906030804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A2DB207-CA5D-4E30-B456-240CD04E301E}"/>
              </a:ext>
            </a:extLst>
          </p:cNvPr>
          <p:cNvSpPr/>
          <p:nvPr/>
        </p:nvSpPr>
        <p:spPr>
          <a:xfrm>
            <a:off x="3182605" y="10646404"/>
            <a:ext cx="2388636" cy="601750"/>
          </a:xfrm>
          <a:prstGeom prst="rect">
            <a:avLst/>
          </a:prstGeom>
          <a:solidFill>
            <a:srgbClr val="35495E">
              <a:alpha val="83137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030" name="Picture 6" descr="Resultado de imagem para Vuejs logo">
            <a:extLst>
              <a:ext uri="{FF2B5EF4-FFF2-40B4-BE49-F238E27FC236}">
                <a16:creationId xmlns:a16="http://schemas.microsoft.com/office/drawing/2014/main" id="{7C6661D2-52D4-45D2-8C83-CE260F3C1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110" y="10420790"/>
            <a:ext cx="1374262" cy="10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A2AB9B6-FF82-4E78-A13A-8B007CA8B4FC}"/>
              </a:ext>
            </a:extLst>
          </p:cNvPr>
          <p:cNvSpPr/>
          <p:nvPr/>
        </p:nvSpPr>
        <p:spPr>
          <a:xfrm>
            <a:off x="3378603" y="10646404"/>
            <a:ext cx="16385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Vue.js 2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AB5D704-DE76-469E-B455-A36007007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26462" y="630782"/>
            <a:ext cx="2517196" cy="8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17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F1768D8-5B2C-4F28-BDA6-FB1655946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548384" y="3455504"/>
            <a:ext cx="15075408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pt-BR" sz="6400" i="1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Assegurar que cada projeto espelhe o excelente trabalho que realizamos e atue como referência para novos negócios.</a:t>
            </a:r>
          </a:p>
          <a:p>
            <a:endParaRPr lang="pt-BR" sz="6400" dirty="0">
              <a:solidFill>
                <a:schemeClr val="bg1"/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A9E3A4-2340-44BC-99BF-404408087B33}"/>
              </a:ext>
            </a:extLst>
          </p:cNvPr>
          <p:cNvSpPr txBox="1"/>
          <p:nvPr/>
        </p:nvSpPr>
        <p:spPr>
          <a:xfrm>
            <a:off x="1548385" y="1640969"/>
            <a:ext cx="136090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EE9658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Filosofia</a:t>
            </a:r>
            <a:r>
              <a:rPr lang="en-US" sz="8000" i="1" dirty="0">
                <a:solidFill>
                  <a:srgbClr val="EE9658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 de Trabalho</a:t>
            </a:r>
            <a:endParaRPr lang="en-US" sz="5600" i="1" dirty="0">
              <a:solidFill>
                <a:srgbClr val="EE9658"/>
              </a:solidFill>
              <a:latin typeface="Raleway Black" panose="020B0A03030101060003" pitchFamily="34" charset="0"/>
              <a:ea typeface="Open Sans Light Italic" panose="020B0306030504020204" pitchFamily="34" charset="0"/>
              <a:cs typeface="Open Sans Light Italic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0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86806A3-DD86-4B3A-92AF-6032051D7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83D84837-DAAA-44E2-8361-58FF70FF1549}"/>
              </a:ext>
            </a:extLst>
          </p:cNvPr>
          <p:cNvSpPr/>
          <p:nvPr/>
        </p:nvSpPr>
        <p:spPr>
          <a:xfrm>
            <a:off x="3948015" y="8757804"/>
            <a:ext cx="448022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Curitiba — Brasil</a:t>
            </a:r>
          </a:p>
          <a:p>
            <a:endParaRPr lang="pt-BR" sz="2800" dirty="0">
              <a:solidFill>
                <a:schemeClr val="bg1"/>
              </a:solidFill>
              <a:latin typeface="Open Sans 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Av. Sete de Setembro, 2451  4º andar – 7th </a:t>
            </a:r>
            <a:r>
              <a:rPr lang="pt-BR" sz="2000" dirty="0" err="1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Avenue</a:t>
            </a:r>
            <a:r>
              <a:rPr lang="pt-BR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 Torre Trinity </a:t>
            </a:r>
          </a:p>
          <a:p>
            <a:r>
              <a:rPr lang="pt-BR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Curitiba PR - CEP 80230-010 </a:t>
            </a:r>
          </a:p>
          <a:p>
            <a:r>
              <a:rPr lang="pt-BR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Fone: +55 41 3091-2900</a:t>
            </a:r>
          </a:p>
          <a:p>
            <a:r>
              <a:rPr lang="pt-BR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comercial@cinq.com.br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748E566-7D1D-4FB3-8504-0A39E2D9AEBA}"/>
              </a:ext>
            </a:extLst>
          </p:cNvPr>
          <p:cNvSpPr/>
          <p:nvPr/>
        </p:nvSpPr>
        <p:spPr>
          <a:xfrm>
            <a:off x="8375767" y="8757804"/>
            <a:ext cx="398263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São Paulo — Brasil</a:t>
            </a:r>
          </a:p>
          <a:p>
            <a:endParaRPr lang="pt-BR" sz="2800" dirty="0">
              <a:solidFill>
                <a:schemeClr val="bg1"/>
              </a:solidFill>
              <a:latin typeface="Open Sans 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Avenida Paulista, 777</a:t>
            </a:r>
          </a:p>
          <a:p>
            <a:r>
              <a:rPr lang="pt-BR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15º andar - Bela Vista</a:t>
            </a:r>
          </a:p>
          <a:p>
            <a:r>
              <a:rPr lang="pt-BR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São </a:t>
            </a:r>
            <a:r>
              <a:rPr lang="pt-BR" sz="2000" dirty="0" err="1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Paulo-SP</a:t>
            </a:r>
            <a:r>
              <a:rPr lang="pt-BR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 - CEP 01311-100</a:t>
            </a:r>
          </a:p>
          <a:p>
            <a:r>
              <a:rPr lang="pt-BR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Fone: +55 11 3323-1680</a:t>
            </a:r>
          </a:p>
          <a:p>
            <a:r>
              <a:rPr lang="pt-BR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comercial@cinq.com.br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DBDDCF6-0875-450D-84C2-11D30AF8A35D}"/>
              </a:ext>
            </a:extLst>
          </p:cNvPr>
          <p:cNvSpPr/>
          <p:nvPr/>
        </p:nvSpPr>
        <p:spPr>
          <a:xfrm>
            <a:off x="12610828" y="8757801"/>
            <a:ext cx="4450744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Ponta Grossa — Brasil</a:t>
            </a:r>
          </a:p>
          <a:p>
            <a:endParaRPr lang="pt-BR" sz="2200" dirty="0">
              <a:solidFill>
                <a:schemeClr val="bg1"/>
              </a:solidFill>
              <a:latin typeface="Open Sans Light Italic" panose="020B0306030504020204" pitchFamily="34" charset="0"/>
              <a:ea typeface="Open Sans Light Italic" panose="020B0306030504020204" pitchFamily="34" charset="0"/>
              <a:cs typeface="Open Sans Light Italic" panose="020B0306030504020204" pitchFamily="34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Praça Marechal Floriano Peixoto, 42</a:t>
            </a:r>
          </a:p>
          <a:p>
            <a:r>
              <a:rPr lang="pt-BR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3º andar - Sala 32 - Centro</a:t>
            </a:r>
          </a:p>
          <a:p>
            <a:r>
              <a:rPr lang="pt-BR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Ponta Grossa-PR - CEP 84010-680</a:t>
            </a:r>
          </a:p>
          <a:p>
            <a:r>
              <a:rPr lang="pt-BR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Fone: +55 42 3025-1740</a:t>
            </a:r>
          </a:p>
          <a:p>
            <a:r>
              <a:rPr lang="pt-BR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comercial@cinq.com.br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4466BE3-A50A-4099-A5FA-A5FDB13D1403}"/>
              </a:ext>
            </a:extLst>
          </p:cNvPr>
          <p:cNvSpPr/>
          <p:nvPr/>
        </p:nvSpPr>
        <p:spPr>
          <a:xfrm>
            <a:off x="17404614" y="8757799"/>
            <a:ext cx="398262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Miami — EUA</a:t>
            </a:r>
          </a:p>
          <a:p>
            <a:endParaRPr lang="pt-BR" sz="2200" dirty="0">
              <a:solidFill>
                <a:schemeClr val="bg1"/>
              </a:solidFill>
              <a:latin typeface="Open Sans Light Italic" panose="020B0306030504020204" pitchFamily="34" charset="0"/>
              <a:ea typeface="Open Sans Light Italic" panose="020B0306030504020204" pitchFamily="34" charset="0"/>
              <a:cs typeface="Open Sans Light Italic" panose="020B03060305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201 South Biscayne Blvd</a:t>
            </a:r>
            <a:br>
              <a:rPr lang="en-US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Suite 1200</a:t>
            </a:r>
            <a:br>
              <a:rPr lang="en-US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Miami, FL 33131</a:t>
            </a:r>
            <a:br>
              <a:rPr lang="en-US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Toll Free: +1-877-917-6647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 Light Italic" panose="020B0306030504020204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comercial@cinq.com.br</a:t>
            </a:r>
            <a:endParaRPr lang="pt-BR" sz="2000" dirty="0">
              <a:solidFill>
                <a:schemeClr val="bg1"/>
              </a:solidFill>
              <a:latin typeface="Open Sans Light Italic" panose="020B0306030504020204" pitchFamily="34" charset="0"/>
              <a:ea typeface="Open Sans Light Italic" panose="020B0306030504020204" pitchFamily="34" charset="0"/>
              <a:cs typeface="Open Sans Light Italic" panose="020B0306030504020204" pitchFamily="34" charset="0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746060F-502D-48ED-A10F-5BD754FDC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2605" y="12062061"/>
            <a:ext cx="16434218" cy="480334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03A28EC3-77DC-4328-A00C-A7E3BA9A5E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346" y="3577071"/>
            <a:ext cx="84201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4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4ECFFBA4-87F3-4808-9350-1F4F5CB4A0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182" y="6492525"/>
            <a:ext cx="13990240" cy="6404494"/>
          </a:xfrm>
          <a:prstGeom prst="rect">
            <a:avLst/>
          </a:prstGeom>
        </p:spPr>
      </p:pic>
      <p:sp>
        <p:nvSpPr>
          <p:cNvPr id="11" name="Oval 1">
            <a:extLst>
              <a:ext uri="{FF2B5EF4-FFF2-40B4-BE49-F238E27FC236}">
                <a16:creationId xmlns:a16="http://schemas.microsoft.com/office/drawing/2014/main" id="{7F33E261-19C5-4E6C-8FD8-BC76EFA416F1}"/>
              </a:ext>
            </a:extLst>
          </p:cNvPr>
          <p:cNvSpPr/>
          <p:nvPr/>
        </p:nvSpPr>
        <p:spPr>
          <a:xfrm>
            <a:off x="4626460" y="8796780"/>
            <a:ext cx="288032" cy="288032"/>
          </a:xfrm>
          <a:prstGeom prst="ellipse">
            <a:avLst/>
          </a:prstGeom>
          <a:solidFill>
            <a:srgbClr val="00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0"/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25101284-D6D9-49AF-A50B-EE851A0E4F07}"/>
              </a:ext>
            </a:extLst>
          </p:cNvPr>
          <p:cNvSpPr/>
          <p:nvPr/>
        </p:nvSpPr>
        <p:spPr>
          <a:xfrm>
            <a:off x="6210636" y="8364732"/>
            <a:ext cx="288032" cy="288032"/>
          </a:xfrm>
          <a:prstGeom prst="ellipse">
            <a:avLst/>
          </a:prstGeom>
          <a:solidFill>
            <a:srgbClr val="00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0"/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20B77941-BD7B-4657-9258-92A9C2DFEF81}"/>
              </a:ext>
            </a:extLst>
          </p:cNvPr>
          <p:cNvSpPr/>
          <p:nvPr/>
        </p:nvSpPr>
        <p:spPr>
          <a:xfrm>
            <a:off x="5922604" y="8832352"/>
            <a:ext cx="288032" cy="288032"/>
          </a:xfrm>
          <a:prstGeom prst="ellipse">
            <a:avLst/>
          </a:prstGeom>
          <a:solidFill>
            <a:srgbClr val="00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0"/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FFDE3695-0809-47AD-B1D4-DEB6C8B1D80D}"/>
              </a:ext>
            </a:extLst>
          </p:cNvPr>
          <p:cNvSpPr/>
          <p:nvPr/>
        </p:nvSpPr>
        <p:spPr>
          <a:xfrm>
            <a:off x="8993832" y="7812114"/>
            <a:ext cx="288032" cy="288032"/>
          </a:xfrm>
          <a:prstGeom prst="ellipse">
            <a:avLst/>
          </a:prstGeom>
          <a:solidFill>
            <a:srgbClr val="00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0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7FC9206E-9A42-4D4C-95AA-CA58B4C9F70B}"/>
              </a:ext>
            </a:extLst>
          </p:cNvPr>
          <p:cNvSpPr/>
          <p:nvPr/>
        </p:nvSpPr>
        <p:spPr>
          <a:xfrm>
            <a:off x="9251740" y="8093468"/>
            <a:ext cx="288032" cy="288032"/>
          </a:xfrm>
          <a:prstGeom prst="ellipse">
            <a:avLst/>
          </a:prstGeom>
          <a:solidFill>
            <a:srgbClr val="00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0"/>
          </a:p>
        </p:txBody>
      </p:sp>
      <p:sp>
        <p:nvSpPr>
          <p:cNvPr id="17" name="Oval 15">
            <a:extLst>
              <a:ext uri="{FF2B5EF4-FFF2-40B4-BE49-F238E27FC236}">
                <a16:creationId xmlns:a16="http://schemas.microsoft.com/office/drawing/2014/main" id="{9B87AD6A-5321-4FDA-865C-118763D76EE9}"/>
              </a:ext>
            </a:extLst>
          </p:cNvPr>
          <p:cNvSpPr/>
          <p:nvPr/>
        </p:nvSpPr>
        <p:spPr>
          <a:xfrm>
            <a:off x="4338428" y="7932684"/>
            <a:ext cx="288032" cy="288032"/>
          </a:xfrm>
          <a:prstGeom prst="ellipse">
            <a:avLst/>
          </a:prstGeom>
          <a:solidFill>
            <a:srgbClr val="00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0"/>
          </a:p>
        </p:txBody>
      </p:sp>
      <p:sp>
        <p:nvSpPr>
          <p:cNvPr id="18" name="Oval 16">
            <a:extLst>
              <a:ext uri="{FF2B5EF4-FFF2-40B4-BE49-F238E27FC236}">
                <a16:creationId xmlns:a16="http://schemas.microsoft.com/office/drawing/2014/main" id="{AB5AFF6E-56F7-47FE-8EF9-D16D5488F317}"/>
              </a:ext>
            </a:extLst>
          </p:cNvPr>
          <p:cNvSpPr/>
          <p:nvPr/>
        </p:nvSpPr>
        <p:spPr>
          <a:xfrm>
            <a:off x="6498668" y="8652764"/>
            <a:ext cx="288032" cy="288032"/>
          </a:xfrm>
          <a:prstGeom prst="ellipse">
            <a:avLst/>
          </a:prstGeom>
          <a:solidFill>
            <a:srgbClr val="00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868884" y="2303693"/>
            <a:ext cx="20897424" cy="370126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Uma empresa provedora de soluções inovadoras e de missão crítica de Tecnologia da Informação; </a:t>
            </a:r>
          </a:p>
          <a:p>
            <a:pPr algn="just">
              <a:lnSpc>
                <a:spcPct val="150000"/>
              </a:lnSpc>
              <a:buSzPct val="110000"/>
              <a:buFont typeface="Wingdings" panose="05000000000000000000" pitchFamily="2" charset="2"/>
              <a:buChar char="ü"/>
              <a:defRPr/>
            </a:pPr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27 anos de experiência desenvolvendo soluções com tecnologia de ponta;</a:t>
            </a:r>
          </a:p>
          <a:p>
            <a:pPr algn="just">
              <a:lnSpc>
                <a:spcPct val="150000"/>
              </a:lnSpc>
              <a:buSzPct val="110000"/>
              <a:buFont typeface="Wingdings" panose="05000000000000000000" pitchFamily="2" charset="2"/>
              <a:buChar char="ü"/>
              <a:defRPr/>
            </a:pPr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Mercados Nacional e Global;</a:t>
            </a:r>
          </a:p>
          <a:p>
            <a:pPr algn="just">
              <a:lnSpc>
                <a:spcPct val="150000"/>
              </a:lnSpc>
              <a:buSzPct val="110000"/>
              <a:buFont typeface="Wingdings" panose="05000000000000000000" pitchFamily="2" charset="2"/>
              <a:buChar char="ü"/>
              <a:defRPr/>
            </a:pPr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Projetos dentro da América Latina, América do Norte e Europa Ocidental.</a:t>
            </a:r>
          </a:p>
        </p:txBody>
      </p:sp>
      <p:sp>
        <p:nvSpPr>
          <p:cNvPr id="6" name="Retângulo 5"/>
          <p:cNvSpPr/>
          <p:nvPr/>
        </p:nvSpPr>
        <p:spPr>
          <a:xfrm>
            <a:off x="1611551" y="10690874"/>
            <a:ext cx="39181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>
                <a:solidFill>
                  <a:srgbClr val="F4B66B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Devido ao grande crescimento em exportação abriu uma sede em Miami em  dezembro de 2015.</a:t>
            </a:r>
          </a:p>
        </p:txBody>
      </p:sp>
      <p:cxnSp>
        <p:nvCxnSpPr>
          <p:cNvPr id="7" name="Conector de Seta Reta 6"/>
          <p:cNvCxnSpPr>
            <a:cxnSpLocks/>
            <a:stCxn id="6" idx="3"/>
          </p:cNvCxnSpPr>
          <p:nvPr/>
        </p:nvCxnSpPr>
        <p:spPr>
          <a:xfrm flipV="1">
            <a:off x="5529741" y="9878914"/>
            <a:ext cx="764939" cy="178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5529742" y="10511158"/>
            <a:ext cx="0" cy="226409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CDB56044-DB5D-4901-A92D-3CD02C81EAC3}"/>
              </a:ext>
            </a:extLst>
          </p:cNvPr>
          <p:cNvSpPr txBox="1"/>
          <p:nvPr/>
        </p:nvSpPr>
        <p:spPr>
          <a:xfrm>
            <a:off x="868884" y="818982"/>
            <a:ext cx="9606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00" dirty="0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Quem somos?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9BFDA2F6-9236-41FF-9223-63EAF7308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26462" y="630782"/>
            <a:ext cx="2517196" cy="827936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99B79D1B-8690-4575-B1E0-728C0B5494D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930690" y="8107711"/>
            <a:ext cx="6823408" cy="5496042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B51D86F2-3024-445F-83BB-C38021A314B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81294" y="2610939"/>
            <a:ext cx="6823408" cy="54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12B0035F-CD6A-4BCF-A7FA-8075E6B631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88265" y="0"/>
            <a:ext cx="8195734" cy="1371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6EB7D9D-E71F-4B5D-A822-2FF2D0C9C0F3}"/>
              </a:ext>
            </a:extLst>
          </p:cNvPr>
          <p:cNvSpPr/>
          <p:nvPr/>
        </p:nvSpPr>
        <p:spPr>
          <a:xfrm>
            <a:off x="3272922" y="7096727"/>
            <a:ext cx="11466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0"/>
              </a:spcBef>
              <a:spcAft>
                <a:spcPts val="2400"/>
              </a:spcAft>
              <a:buClr>
                <a:schemeClr val="tx1">
                  <a:lumMod val="75000"/>
                  <a:lumOff val="25000"/>
                </a:schemeClr>
              </a:buClr>
              <a:buSzPct val="70000"/>
              <a:defRPr/>
            </a:pPr>
            <a:r>
              <a:rPr lang="pt-BR" sz="4800" dirty="0">
                <a:solidFill>
                  <a:srgbClr val="EE9658"/>
                </a:solidFill>
                <a:latin typeface="Raleway Black" panose="020B0A03030101060003" pitchFamily="34" charset="0"/>
                <a:ea typeface="Open Sans Semibold italic" panose="020B0706030804020204" pitchFamily="34" charset="0"/>
                <a:cs typeface="Open Sans Semibold italic" panose="020B0706030804020204" pitchFamily="34" charset="0"/>
              </a:rPr>
              <a:t>Visão</a:t>
            </a:r>
          </a:p>
        </p:txBody>
      </p:sp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2E86A21E-A0F7-4DC4-8ADA-98CB02CA6284}"/>
              </a:ext>
            </a:extLst>
          </p:cNvPr>
          <p:cNvSpPr txBox="1">
            <a:spLocks/>
          </p:cNvSpPr>
          <p:nvPr/>
        </p:nvSpPr>
        <p:spPr>
          <a:xfrm>
            <a:off x="3272923" y="8154994"/>
            <a:ext cx="10747878" cy="226982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pt-BR" sz="3600" dirty="0">
                <a:solidFill>
                  <a:schemeClr val="bg1">
                    <a:lumMod val="6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Ser uma empresa de software de grande valor e admirada pela qualidade, </a:t>
            </a:r>
            <a:r>
              <a:rPr lang="pt-BR" sz="3600" dirty="0">
                <a:solidFill>
                  <a:srgbClr val="1D1D1D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inovação</a:t>
            </a:r>
            <a:r>
              <a:rPr lang="pt-BR" sz="3600" dirty="0">
                <a:solidFill>
                  <a:schemeClr val="bg1">
                    <a:lumMod val="6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, arquitetura da solução, competitividade e conhecimento de seu time.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FAAB357-D4C4-40BE-9206-AFEBB85DE42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825579" y="7372432"/>
            <a:ext cx="5651158" cy="8046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A7ACBF9A-D4CD-4476-84A6-1CD9AFA16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97380" y="10914434"/>
            <a:ext cx="6906380" cy="196538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D4F67B58-0DD1-4B08-9650-A0EDFFBEF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49526" y="2081721"/>
            <a:ext cx="5994668" cy="198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8DD7A8F-8BD6-4D4E-A565-87BAE244A1C1}"/>
              </a:ext>
            </a:extLst>
          </p:cNvPr>
          <p:cNvSpPr/>
          <p:nvPr/>
        </p:nvSpPr>
        <p:spPr>
          <a:xfrm>
            <a:off x="-136188" y="-175098"/>
            <a:ext cx="24520188" cy="14066196"/>
          </a:xfrm>
          <a:prstGeom prst="rect">
            <a:avLst/>
          </a:prstGeom>
          <a:solidFill>
            <a:srgbClr val="002C4F"/>
          </a:solidFill>
          <a:ln>
            <a:solidFill>
              <a:srgbClr val="002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337829B-9DE3-47A6-99AB-0FA01AB00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521" y="233464"/>
            <a:ext cx="16714590" cy="1346308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270F46C-63EB-49E6-9334-C2B5CC8F998F}"/>
              </a:ext>
            </a:extLst>
          </p:cNvPr>
          <p:cNvSpPr txBox="1"/>
          <p:nvPr/>
        </p:nvSpPr>
        <p:spPr>
          <a:xfrm>
            <a:off x="2074547" y="8787196"/>
            <a:ext cx="274308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 Design de Soluções de Software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FDA8145-C285-4F2D-A87F-020F04E3DA14}"/>
              </a:ext>
            </a:extLst>
          </p:cNvPr>
          <p:cNvSpPr txBox="1"/>
          <p:nvPr/>
        </p:nvSpPr>
        <p:spPr>
          <a:xfrm>
            <a:off x="5123520" y="9039780"/>
            <a:ext cx="522711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Desenvolvimento </a:t>
            </a:r>
          </a:p>
          <a:p>
            <a:pPr algn="ctr"/>
            <a:r>
              <a:rPr lang="pt-BR" sz="2800" dirty="0">
                <a:solidFill>
                  <a:schemeClr val="bg1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Ágil de Software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354A8E4-8E7B-4BD1-9EE5-DD23E30947EA}"/>
              </a:ext>
            </a:extLst>
          </p:cNvPr>
          <p:cNvSpPr txBox="1"/>
          <p:nvPr/>
        </p:nvSpPr>
        <p:spPr>
          <a:xfrm>
            <a:off x="10806694" y="9080770"/>
            <a:ext cx="225406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Testes de Software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31AF7E1-45B6-4C95-BC4F-E74225A7DFDB}"/>
              </a:ext>
            </a:extLst>
          </p:cNvPr>
          <p:cNvSpPr txBox="1"/>
          <p:nvPr/>
        </p:nvSpPr>
        <p:spPr>
          <a:xfrm>
            <a:off x="14323533" y="8990642"/>
            <a:ext cx="3182998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Alocação de Times Ágeis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2506F73-6B7F-4A0C-8688-EC1C8048C46E}"/>
              </a:ext>
            </a:extLst>
          </p:cNvPr>
          <p:cNvSpPr txBox="1"/>
          <p:nvPr/>
        </p:nvSpPr>
        <p:spPr>
          <a:xfrm>
            <a:off x="17873566" y="9074257"/>
            <a:ext cx="522711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Alocação de </a:t>
            </a:r>
          </a:p>
          <a:p>
            <a:pPr algn="ctr"/>
            <a:r>
              <a:rPr lang="pt-BR" sz="2800" dirty="0">
                <a:solidFill>
                  <a:schemeClr val="bg1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Profissionais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6BFD35F-303A-4565-A152-6D738869E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3403" y="6055760"/>
            <a:ext cx="2746882" cy="2084396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92203DDB-2FB2-4FDA-9056-218A777B7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19568" y="6213812"/>
            <a:ext cx="2682248" cy="206016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4AC1A8F4-F59C-4996-BF70-4E9CD133D5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368174" y="6197654"/>
            <a:ext cx="2237900" cy="209247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41905DB2-5EB6-4133-A565-C37B14F983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6695" y="6318840"/>
            <a:ext cx="2254058" cy="1850104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14ECAE3-4B07-4EE7-B20E-B5BBAFC6C3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74626" y="6306725"/>
            <a:ext cx="2342928" cy="1874342"/>
          </a:xfrm>
          <a:prstGeom prst="rect">
            <a:avLst/>
          </a:prstGeom>
        </p:spPr>
      </p:pic>
      <p:sp>
        <p:nvSpPr>
          <p:cNvPr id="19" name="CaixaDeTexto 1">
            <a:extLst>
              <a:ext uri="{FF2B5EF4-FFF2-40B4-BE49-F238E27FC236}">
                <a16:creationId xmlns:a16="http://schemas.microsoft.com/office/drawing/2014/main" id="{0763F26E-430A-462A-998A-1305C30AFC89}"/>
              </a:ext>
            </a:extLst>
          </p:cNvPr>
          <p:cNvSpPr txBox="1"/>
          <p:nvPr/>
        </p:nvSpPr>
        <p:spPr>
          <a:xfrm>
            <a:off x="1161232" y="928593"/>
            <a:ext cx="162247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dirty="0">
                <a:solidFill>
                  <a:srgbClr val="EE9658"/>
                </a:solidFill>
                <a:latin typeface="Raleway Black" panose="020B0A03030101060003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Serviços Ágeis </a:t>
            </a:r>
          </a:p>
          <a:p>
            <a:r>
              <a:rPr lang="en-US" sz="8000" dirty="0">
                <a:solidFill>
                  <a:srgbClr val="EE9658"/>
                </a:solidFill>
                <a:latin typeface="Raleway Black" panose="020B0A03030101060003" pitchFamily="34" charset="0"/>
                <a:ea typeface="Open Sans Light Italic" panose="020B0306030504020204" pitchFamily="34" charset="0"/>
                <a:cs typeface="Open Sans Light Italic" panose="020B0306030504020204" pitchFamily="34" charset="0"/>
              </a:rPr>
              <a:t>de Software</a:t>
            </a:r>
          </a:p>
        </p:txBody>
      </p:sp>
    </p:spTree>
    <p:extLst>
      <p:ext uri="{BB962C8B-B14F-4D97-AF65-F5344CB8AC3E}">
        <p14:creationId xmlns:p14="http://schemas.microsoft.com/office/powerpoint/2010/main" val="338540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/>
          <p:cNvSpPr/>
          <p:nvPr/>
        </p:nvSpPr>
        <p:spPr>
          <a:xfrm>
            <a:off x="65969" y="9070400"/>
            <a:ext cx="13506950" cy="4366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Nós acreditamos no modo de desenvolvimento ágil;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11 anos de vivência da cultura ágil;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Todos os líderes de projetos são certificados Scrum Masters.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0151" y="11253626"/>
            <a:ext cx="2249818" cy="194829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5C25C45-2E2A-4570-B6B8-1604636986FB}"/>
              </a:ext>
            </a:extLst>
          </p:cNvPr>
          <p:cNvSpPr txBox="1"/>
          <p:nvPr/>
        </p:nvSpPr>
        <p:spPr>
          <a:xfrm>
            <a:off x="868885" y="818982"/>
            <a:ext cx="12704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00" dirty="0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Design </a:t>
            </a:r>
            <a:r>
              <a:rPr lang="pt-BR" sz="5600" dirty="0" err="1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Thinking</a:t>
            </a:r>
            <a:r>
              <a:rPr lang="pt-BR" sz="5600" dirty="0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 + </a:t>
            </a:r>
            <a:r>
              <a:rPr lang="pt-BR" sz="5600" dirty="0" err="1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Agile</a:t>
            </a:r>
            <a:r>
              <a:rPr lang="pt-BR" sz="5600" dirty="0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 Scrum</a:t>
            </a: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3C9418F5-3E2C-4EDF-B53F-1116FF290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728" y="1030500"/>
            <a:ext cx="20515176" cy="9823408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0B1989C-526E-4B71-9595-68E2DDDC7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26462" y="630782"/>
            <a:ext cx="2517196" cy="8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8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64E350EA-EEF0-4B77-BAC5-9C3EC49E1385}"/>
              </a:ext>
            </a:extLst>
          </p:cNvPr>
          <p:cNvSpPr txBox="1">
            <a:spLocks/>
          </p:cNvSpPr>
          <p:nvPr/>
        </p:nvSpPr>
        <p:spPr>
          <a:xfrm>
            <a:off x="1437343" y="2848608"/>
            <a:ext cx="13500850" cy="9845415"/>
          </a:xfrm>
          <a:prstGeom prst="rect">
            <a:avLst/>
          </a:prstGeom>
        </p:spPr>
        <p:txBody>
          <a:bodyPr anchor="t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 defTabSz="914400" ea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defRPr sz="2800" kern="1200">
                <a:solidFill>
                  <a:schemeClr val="bg1">
                    <a:lumMod val="6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1pPr>
            <a:lvl2pPr marL="742950" indent="-285750" algn="l" defTabSz="914400" ea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ea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ea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ea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ea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ea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ea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ea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	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No mundo globalizado que vivemos, é cada vez mais comum que a maioria dos acessos de um site ou serviço web sejam feitos através de dispositivos móveis.</a:t>
            </a:r>
          </a:p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	Com isso em mente, podemos dizer que o que move os mobile apps é a navegação através de smartphones entre outros dispositivos.</a:t>
            </a:r>
          </a:p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	Portanto, atingir esse público é o principal objetivo, e como fazer isso?</a:t>
            </a:r>
          </a:p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	Utilizando as </a:t>
            </a:r>
            <a:r>
              <a:rPr lang="pt-BR" sz="3200" dirty="0">
                <a:solidFill>
                  <a:schemeClr val="bg2">
                    <a:lumMod val="50000"/>
                  </a:schemeClr>
                </a:solidFill>
              </a:rPr>
              <a:t>Progressive Web Apps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, pois elas tornam a experiência de uso de uma página web pelo Smartphone muito, senão totalmente similar a de um App mobile nativo.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6C2E8FC-314B-4585-B7E5-F3E097DD6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39"/>
          <a:stretch/>
        </p:blipFill>
        <p:spPr>
          <a:xfrm>
            <a:off x="16291260" y="-35858"/>
            <a:ext cx="11831825" cy="13787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15752B2-AECC-4213-B206-57F24DF2E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65469" y="11333938"/>
            <a:ext cx="6906380" cy="1965380"/>
          </a:xfrm>
          <a:prstGeom prst="rect">
            <a:avLst/>
          </a:prstGeom>
        </p:spPr>
      </p:pic>
      <p:pic>
        <p:nvPicPr>
          <p:cNvPr id="8" name="Gráfico 5">
            <a:extLst>
              <a:ext uri="{FF2B5EF4-FFF2-40B4-BE49-F238E27FC236}">
                <a16:creationId xmlns:a16="http://schemas.microsoft.com/office/drawing/2014/main" id="{1268C328-E3F6-B34C-B931-151F095E57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849707" y="12494718"/>
            <a:ext cx="5651158" cy="804600"/>
          </a:xfrm>
          <a:prstGeom prst="rect">
            <a:avLst/>
          </a:prstGeom>
        </p:spPr>
      </p:pic>
      <p:sp>
        <p:nvSpPr>
          <p:cNvPr id="10" name="CaixaDeTexto 8">
            <a:extLst>
              <a:ext uri="{FF2B5EF4-FFF2-40B4-BE49-F238E27FC236}">
                <a16:creationId xmlns:a16="http://schemas.microsoft.com/office/drawing/2014/main" id="{8183141F-7113-CA49-8ED0-C12B28BB0A5B}"/>
              </a:ext>
            </a:extLst>
          </p:cNvPr>
          <p:cNvSpPr txBox="1"/>
          <p:nvPr/>
        </p:nvSpPr>
        <p:spPr>
          <a:xfrm>
            <a:off x="1857562" y="818982"/>
            <a:ext cx="1036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5600" dirty="0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Objetivos e Expectativas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69B72CD-ADDB-42DE-BEE9-8384CA46D0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426462" y="630782"/>
            <a:ext cx="2517196" cy="8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36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7ADF5096-F0E5-452D-80E2-FC83AE3A9D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6998" b="-261"/>
          <a:stretch/>
        </p:blipFill>
        <p:spPr>
          <a:xfrm>
            <a:off x="15796183" y="-67235"/>
            <a:ext cx="18550964" cy="13913223"/>
          </a:xfrm>
          <a:prstGeom prst="rect">
            <a:avLst/>
          </a:prstGeom>
        </p:spPr>
      </p:pic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64E350EA-EEF0-4B77-BAC5-9C3EC49E1385}"/>
              </a:ext>
            </a:extLst>
          </p:cNvPr>
          <p:cNvSpPr txBox="1">
            <a:spLocks/>
          </p:cNvSpPr>
          <p:nvPr/>
        </p:nvSpPr>
        <p:spPr>
          <a:xfrm>
            <a:off x="1437343" y="2848608"/>
            <a:ext cx="13500850" cy="9845415"/>
          </a:xfrm>
          <a:prstGeom prst="rect">
            <a:avLst/>
          </a:prstGeom>
        </p:spPr>
        <p:txBody>
          <a:bodyPr anchor="t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 defTabSz="914400" ea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defRPr sz="2800" kern="1200">
                <a:solidFill>
                  <a:schemeClr val="bg1">
                    <a:lumMod val="6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1pPr>
            <a:lvl2pPr marL="742950" indent="-285750" algn="l" defTabSz="914400" ea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ea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ea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ea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ea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ea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ea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ea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	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É um método de aprendizagem para desenvolvimento de projetos em computação, utilizado em universidades, eventos de computação, empresas e hackerspaces.</a:t>
            </a:r>
          </a:p>
          <a:p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	Nessa dinâmica, todas as pessoas constroem juntas uma solução, alternando a posição reflexiva da platéia com as posições mais ativas dos pilotos, construindo a partir do trabalho acumulado dos pilotos anteriores.</a:t>
            </a:r>
          </a:p>
          <a:p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	A </a:t>
            </a: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CINQ Technologies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visando alinhar o conhecimento dos novos profissionais optou por uma abordagem um tanto quanto de vanguarda, modificando de certa forma a abordagem do Dojô, mas sem perder o objetivo maior, conhecimento.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915752B2-AECC-4213-B206-57F24DF2E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65469" y="11333938"/>
            <a:ext cx="6906380" cy="1965380"/>
          </a:xfrm>
          <a:prstGeom prst="rect">
            <a:avLst/>
          </a:prstGeom>
        </p:spPr>
      </p:pic>
      <p:pic>
        <p:nvPicPr>
          <p:cNvPr id="8" name="Gráfico 5">
            <a:extLst>
              <a:ext uri="{FF2B5EF4-FFF2-40B4-BE49-F238E27FC236}">
                <a16:creationId xmlns:a16="http://schemas.microsoft.com/office/drawing/2014/main" id="{1268C328-E3F6-B34C-B931-151F095E57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849707" y="12494718"/>
            <a:ext cx="5651158" cy="804600"/>
          </a:xfrm>
          <a:prstGeom prst="rect">
            <a:avLst/>
          </a:prstGeom>
        </p:spPr>
      </p:pic>
      <p:sp>
        <p:nvSpPr>
          <p:cNvPr id="10" name="CaixaDeTexto 8">
            <a:extLst>
              <a:ext uri="{FF2B5EF4-FFF2-40B4-BE49-F238E27FC236}">
                <a16:creationId xmlns:a16="http://schemas.microsoft.com/office/drawing/2014/main" id="{8183141F-7113-CA49-8ED0-C12B28BB0A5B}"/>
              </a:ext>
            </a:extLst>
          </p:cNvPr>
          <p:cNvSpPr txBox="1"/>
          <p:nvPr/>
        </p:nvSpPr>
        <p:spPr>
          <a:xfrm>
            <a:off x="1857562" y="818982"/>
            <a:ext cx="1036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5600" dirty="0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Coding Dojô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69B72CD-ADDB-42DE-BEE9-8384CA46D0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426462" y="630782"/>
            <a:ext cx="2517196" cy="8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11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A6687BA-9306-410C-A58F-4754DA8867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889"/>
          <a:stretch/>
        </p:blipFill>
        <p:spPr>
          <a:xfrm>
            <a:off x="16196233" y="-35858"/>
            <a:ext cx="18383624" cy="13787718"/>
          </a:xfrm>
          <a:prstGeom prst="rect">
            <a:avLst/>
          </a:prstGeom>
        </p:spPr>
      </p:pic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64E350EA-EEF0-4B77-BAC5-9C3EC49E1385}"/>
              </a:ext>
            </a:extLst>
          </p:cNvPr>
          <p:cNvSpPr txBox="1">
            <a:spLocks/>
          </p:cNvSpPr>
          <p:nvPr/>
        </p:nvSpPr>
        <p:spPr>
          <a:xfrm>
            <a:off x="1437343" y="2848608"/>
            <a:ext cx="13500850" cy="9845415"/>
          </a:xfrm>
          <a:prstGeom prst="rect">
            <a:avLst/>
          </a:prstGeom>
        </p:spPr>
        <p:txBody>
          <a:bodyPr anchor="t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 defTabSz="914400" ea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defRPr sz="2800" kern="1200">
                <a:solidFill>
                  <a:schemeClr val="bg1">
                    <a:lumMod val="6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1pPr>
            <a:lvl2pPr marL="742950" indent="-285750" algn="l" defTabSz="914400" ea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ea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ea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ea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ea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ea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ea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ea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	</a:t>
            </a:r>
            <a:r>
              <a:rPr lang="pt-B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Resolvendo Problemas Reais com </a:t>
            </a:r>
            <a:r>
              <a:rPr lang="pt-BR" sz="36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Progressive Web Apps</a:t>
            </a:r>
            <a:endParaRPr lang="pt-BR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- Por quê escolher PWA?</a:t>
            </a:r>
          </a:p>
          <a:p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- Será que não é só mais uma Moda passageira?</a:t>
            </a:r>
          </a:p>
          <a:p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- Alguns desafios com PWA;</a:t>
            </a:r>
          </a:p>
          <a:p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- Publicando sua primeira PWA;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915752B2-AECC-4213-B206-57F24DF2E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65469" y="11333938"/>
            <a:ext cx="6906380" cy="1965380"/>
          </a:xfrm>
          <a:prstGeom prst="rect">
            <a:avLst/>
          </a:prstGeom>
        </p:spPr>
      </p:pic>
      <p:pic>
        <p:nvPicPr>
          <p:cNvPr id="8" name="Gráfico 5">
            <a:extLst>
              <a:ext uri="{FF2B5EF4-FFF2-40B4-BE49-F238E27FC236}">
                <a16:creationId xmlns:a16="http://schemas.microsoft.com/office/drawing/2014/main" id="{1268C328-E3F6-B34C-B931-151F095E57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849707" y="12494718"/>
            <a:ext cx="5651158" cy="804600"/>
          </a:xfrm>
          <a:prstGeom prst="rect">
            <a:avLst/>
          </a:prstGeom>
        </p:spPr>
      </p:pic>
      <p:sp>
        <p:nvSpPr>
          <p:cNvPr id="10" name="CaixaDeTexto 8">
            <a:extLst>
              <a:ext uri="{FF2B5EF4-FFF2-40B4-BE49-F238E27FC236}">
                <a16:creationId xmlns:a16="http://schemas.microsoft.com/office/drawing/2014/main" id="{8183141F-7113-CA49-8ED0-C12B28BB0A5B}"/>
              </a:ext>
            </a:extLst>
          </p:cNvPr>
          <p:cNvSpPr txBox="1"/>
          <p:nvPr/>
        </p:nvSpPr>
        <p:spPr>
          <a:xfrm>
            <a:off x="1857562" y="818982"/>
            <a:ext cx="1036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5600" dirty="0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Progressive Web App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69B72CD-ADDB-42DE-BEE9-8384CA46D0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426462" y="630782"/>
            <a:ext cx="2517196" cy="8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75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7ADF5096-F0E5-452D-80E2-FC83AE3A9D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6998" b="-261"/>
          <a:stretch/>
        </p:blipFill>
        <p:spPr>
          <a:xfrm>
            <a:off x="15796183" y="-67235"/>
            <a:ext cx="18550964" cy="1391322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15752B2-AECC-4213-B206-57F24DF2E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65469" y="11333938"/>
            <a:ext cx="6906380" cy="1965380"/>
          </a:xfrm>
          <a:prstGeom prst="rect">
            <a:avLst/>
          </a:prstGeom>
        </p:spPr>
      </p:pic>
      <p:pic>
        <p:nvPicPr>
          <p:cNvPr id="8" name="Gráfico 5">
            <a:extLst>
              <a:ext uri="{FF2B5EF4-FFF2-40B4-BE49-F238E27FC236}">
                <a16:creationId xmlns:a16="http://schemas.microsoft.com/office/drawing/2014/main" id="{1268C328-E3F6-B34C-B931-151F095E57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849707" y="12494718"/>
            <a:ext cx="5651158" cy="804600"/>
          </a:xfrm>
          <a:prstGeom prst="rect">
            <a:avLst/>
          </a:prstGeom>
        </p:spPr>
      </p:pic>
      <p:sp>
        <p:nvSpPr>
          <p:cNvPr id="10" name="CaixaDeTexto 8">
            <a:extLst>
              <a:ext uri="{FF2B5EF4-FFF2-40B4-BE49-F238E27FC236}">
                <a16:creationId xmlns:a16="http://schemas.microsoft.com/office/drawing/2014/main" id="{8183141F-7113-CA49-8ED0-C12B28BB0A5B}"/>
              </a:ext>
            </a:extLst>
          </p:cNvPr>
          <p:cNvSpPr txBox="1"/>
          <p:nvPr/>
        </p:nvSpPr>
        <p:spPr>
          <a:xfrm>
            <a:off x="1857562" y="818982"/>
            <a:ext cx="1036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5600" dirty="0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Por quê escolher PWA ?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69B72CD-ADDB-42DE-BEE9-8384CA46D0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426462" y="630782"/>
            <a:ext cx="2517196" cy="82793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49C70F1-9DC4-4490-BF39-E981F146FD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422055">
            <a:off x="1491850" y="3130587"/>
            <a:ext cx="4880628" cy="3489646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11C5F514-BDCB-406B-84ED-4B1FF7FC7DD5}"/>
              </a:ext>
            </a:extLst>
          </p:cNvPr>
          <p:cNvGrpSpPr/>
          <p:nvPr/>
        </p:nvGrpSpPr>
        <p:grpSpPr>
          <a:xfrm rot="1804496">
            <a:off x="9682388" y="3301467"/>
            <a:ext cx="4238661" cy="2565680"/>
            <a:chOff x="9971691" y="6046647"/>
            <a:chExt cx="4238661" cy="256568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17ECEA87-746A-483D-B34B-FDD21E255F17}"/>
                </a:ext>
              </a:extLst>
            </p:cNvPr>
            <p:cNvSpPr/>
            <p:nvPr/>
          </p:nvSpPr>
          <p:spPr>
            <a:xfrm>
              <a:off x="10960732" y="6046647"/>
              <a:ext cx="246253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7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+ 20%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3B45E36A-3ED7-4D06-AB51-73F4438B4CDE}"/>
                </a:ext>
              </a:extLst>
            </p:cNvPr>
            <p:cNvSpPr/>
            <p:nvPr/>
          </p:nvSpPr>
          <p:spPr>
            <a:xfrm>
              <a:off x="9971691" y="7134999"/>
              <a:ext cx="4238661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 mercado de usuários </a:t>
              </a:r>
            </a:p>
            <a:p>
              <a:r>
                <a:rPr lang="pt-B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 UK e nos US não usam</a:t>
              </a:r>
            </a:p>
            <a:p>
              <a:r>
                <a:rPr lang="pt-B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 internet no PC</a:t>
              </a: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E63D0E79-317E-4A96-949F-0C30E77342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1112" y="6951700"/>
            <a:ext cx="11136980" cy="263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43079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24D2AC7B4FE964BB48B07BBDDFDCC89" ma:contentTypeVersion="0" ma:contentTypeDescription="Crie um novo documento." ma:contentTypeScope="" ma:versionID="9edda638c3cb3cd8b49aee3490a9bfee">
  <xsd:schema xmlns:xsd="http://www.w3.org/2001/XMLSchema" xmlns:xs="http://www.w3.org/2001/XMLSchema" xmlns:p="http://schemas.microsoft.com/office/2006/metadata/properties" xmlns:ns2="10b9958e-52b5-457c-9cd0-5c0cd451fa3a" targetNamespace="http://schemas.microsoft.com/office/2006/metadata/properties" ma:root="true" ma:fieldsID="5ea564f28186f2f8a4fde8cf7117dc4f" ns2:_="">
    <xsd:import namespace="10b9958e-52b5-457c-9cd0-5c0cd451fa3a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b9958e-52b5-457c-9cd0-5c0cd451fa3a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or da ID do Documento" ma:description="O valor da ID do documento atribuída a este item." ma:internalName="_dlc_DocId" ma:readOnly="true">
      <xsd:simpleType>
        <xsd:restriction base="dms:Text"/>
      </xsd:simpleType>
    </xsd:element>
    <xsd:element name="_dlc_DocIdUrl" ma:index="9" nillable="true" ma:displayName="ID do Documento" ma:description="Link permanente par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10b9958e-52b5-457c-9cd0-5c0cd451fa3a">NHCE343H2TPK-38-596</_dlc_DocId>
    <_dlc_DocIdUrl xmlns="10b9958e-52b5-457c-9cd0-5c0cd451fa3a">
      <Url>https://docs.cinq.com.br/wiki/_layouts/DocIdRedir.aspx?ID=NHCE343H2TPK-38-596</Url>
      <Description>NHCE343H2TPK-38-596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B7E11A78-0102-4873-8D0A-5BC6FEC0AA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b9958e-52b5-457c-9cd0-5c0cd451fa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0395D8-BB70-4952-8B5B-98842F0531E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10b9958e-52b5-457c-9cd0-5c0cd451fa3a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8CB0669-4B0B-4308-B170-00260B068C56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51E2CCF-B8FC-468C-941F-A61880818178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3291</TotalTime>
  <Words>348</Words>
  <Application>Microsoft Office PowerPoint</Application>
  <PresentationFormat>Personalizar</PresentationFormat>
  <Paragraphs>87</Paragraphs>
  <Slides>15</Slides>
  <Notes>4</Notes>
  <HiddenSlides>0</HiddenSlides>
  <MMClips>1</MMClips>
  <ScaleCrop>false</ScaleCrop>
  <HeadingPairs>
    <vt:vector size="6" baseType="variant">
      <vt:variant>
        <vt:lpstr>Fontes usadas</vt:lpstr>
      </vt:variant>
      <vt:variant>
        <vt:i4>16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32" baseType="lpstr">
      <vt:lpstr>Open Sans</vt:lpstr>
      <vt:lpstr>Raleway ExtraBold</vt:lpstr>
      <vt:lpstr>Calibri</vt:lpstr>
      <vt:lpstr>Open Sans Light</vt:lpstr>
      <vt:lpstr>Raleway</vt:lpstr>
      <vt:lpstr>Helvetica Neue Medium</vt:lpstr>
      <vt:lpstr>Helvetica Neue</vt:lpstr>
      <vt:lpstr>Open Sans Light Italic</vt:lpstr>
      <vt:lpstr>Open Sans Semibold italic</vt:lpstr>
      <vt:lpstr>Helvetica Neue Light</vt:lpstr>
      <vt:lpstr>Arial</vt:lpstr>
      <vt:lpstr>Open Sans italic</vt:lpstr>
      <vt:lpstr>Wingdings</vt:lpstr>
      <vt:lpstr>Open Sans </vt:lpstr>
      <vt:lpstr>Raleway Black</vt:lpstr>
      <vt:lpstr>Open Sans Extrabold italic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Marcio Lourenço</dc:creator>
  <cp:lastModifiedBy>Marcio Lourenco</cp:lastModifiedBy>
  <cp:revision>310</cp:revision>
  <dcterms:modified xsi:type="dcterms:W3CDTF">2019-03-15T12:18:46Z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a6271265-e558-44ba-ad74-f82b4a51b801</vt:lpwstr>
  </property>
  <property fmtid="{D5CDD505-2E9C-101B-9397-08002B2CF9AE}" pid="3" name="ContentTypeId">
    <vt:lpwstr>0x010100024D2AC7B4FE964BB48B07BBDDFDCC89</vt:lpwstr>
  </property>
</Properties>
</file>